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7" r:id="rId2"/>
    <p:sldId id="344" r:id="rId3"/>
    <p:sldId id="346" r:id="rId4"/>
    <p:sldId id="325" r:id="rId5"/>
    <p:sldId id="339" r:id="rId6"/>
    <p:sldId id="352" r:id="rId7"/>
    <p:sldId id="355" r:id="rId8"/>
    <p:sldId id="356" r:id="rId9"/>
    <p:sldId id="357" r:id="rId10"/>
    <p:sldId id="358" r:id="rId11"/>
    <p:sldId id="359" r:id="rId12"/>
    <p:sldId id="337" r:id="rId13"/>
    <p:sldId id="349" r:id="rId14"/>
  </p:sldIdLst>
  <p:sldSz cx="9144000" cy="6858000" type="screen4x3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CCFF"/>
    <a:srgbClr val="FFFF00"/>
    <a:srgbClr val="FFFFFF"/>
    <a:srgbClr val="FF0000"/>
    <a:srgbClr val="000066"/>
    <a:srgbClr val="CCFFCC"/>
    <a:srgbClr val="009999"/>
    <a:srgbClr val="66CCFF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33" autoAdjust="0"/>
  </p:normalViewPr>
  <p:slideViewPr>
    <p:cSldViewPr>
      <p:cViewPr>
        <p:scale>
          <a:sx n="106" d="100"/>
          <a:sy n="106" d="100"/>
        </p:scale>
        <p:origin x="1860" y="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100"/>
      <c:rotY val="190"/>
      <c:depthPercent val="100"/>
      <c:rAngAx val="0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12700">
          <a:solidFill>
            <a:srgbClr val="000000"/>
          </a:solidFill>
          <a:prstDash val="sysDash"/>
        </a:ln>
      </c:spPr>
    </c:sideWall>
    <c:backWall>
      <c:thickness val="0"/>
      <c:spPr>
        <a:noFill/>
        <a:ln w="12700">
          <a:solidFill>
            <a:schemeClr val="tx1"/>
          </a:solidFill>
          <a:prstDash val="sysDash"/>
        </a:ln>
      </c:spPr>
    </c:backWall>
    <c:plotArea>
      <c:layout>
        <c:manualLayout>
          <c:layoutTarget val="inner"/>
          <c:xMode val="edge"/>
          <c:yMode val="edge"/>
          <c:x val="0.15580206086366333"/>
          <c:y val="2.7900767211790835E-2"/>
          <c:w val="0.83885902138258239"/>
          <c:h val="0.69215399757722595"/>
        </c:manualLayout>
      </c:layout>
      <c:bar3DChart>
        <c:barDir val="col"/>
        <c:grouping val="standar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3391496"/>
        <c:axId val="213389536"/>
        <c:axId val="213921144"/>
      </c:bar3DChart>
      <c:catAx>
        <c:axId val="213391496"/>
        <c:scaling>
          <c:orientation val="minMax"/>
        </c:scaling>
        <c:delete val="0"/>
        <c:axPos val="b"/>
        <c:majorGridlines>
          <c:spPr>
            <a:ln w="2454">
              <a:solidFill>
                <a:srgbClr val="000000"/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low"/>
        <c:spPr>
          <a:ln w="245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213389536"/>
        <c:crosses val="autoZero"/>
        <c:auto val="1"/>
        <c:lblAlgn val="ctr"/>
        <c:lblOffset val="100"/>
        <c:tickLblSkip val="1"/>
        <c:tickMarkSkip val="1"/>
        <c:noMultiLvlLbl val="1"/>
      </c:catAx>
      <c:valAx>
        <c:axId val="213389536"/>
        <c:scaling>
          <c:orientation val="minMax"/>
          <c:max val="10"/>
          <c:min val="0"/>
        </c:scaling>
        <c:delete val="0"/>
        <c:axPos val="r"/>
        <c:majorGridlines>
          <c:spPr>
            <a:ln w="2454">
              <a:solidFill>
                <a:srgbClr val="000000"/>
              </a:solidFill>
              <a:prstDash val="sysDash"/>
            </a:ln>
          </c:spPr>
        </c:majorGridlines>
        <c:minorGridlines/>
        <c:title>
          <c:tx>
            <c:rich>
              <a:bodyPr/>
              <a:lstStyle/>
              <a:p>
                <a:pPr>
                  <a:defRPr sz="1082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 dirty="0" smtClean="0"/>
                  <a:t>Ед.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0.37122488677064863"/>
              <c:y val="0.32608343428225317"/>
            </c:manualLayout>
          </c:layout>
          <c:overlay val="0"/>
          <c:spPr>
            <a:noFill/>
            <a:ln w="19632">
              <a:noFill/>
            </a:ln>
          </c:spPr>
        </c:title>
        <c:numFmt formatCode="0" sourceLinked="0"/>
        <c:majorTickMark val="out"/>
        <c:minorTickMark val="in"/>
        <c:tickLblPos val="nextTo"/>
        <c:spPr>
          <a:ln w="245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213391496"/>
        <c:crosses val="autoZero"/>
        <c:crossBetween val="between"/>
        <c:majorUnit val="10"/>
      </c:valAx>
      <c:serAx>
        <c:axId val="213921144"/>
        <c:scaling>
          <c:orientation val="minMax"/>
        </c:scaling>
        <c:delete val="1"/>
        <c:axPos val="b"/>
        <c:majorGridlines>
          <c:spPr>
            <a:ln w="2454">
              <a:solidFill>
                <a:srgbClr val="000000"/>
              </a:solidFill>
              <a:prstDash val="sysDash"/>
            </a:ln>
          </c:spPr>
        </c:majorGridlines>
        <c:majorTickMark val="out"/>
        <c:minorTickMark val="none"/>
        <c:tickLblPos val="nextTo"/>
        <c:crossAx val="213389536"/>
        <c:crosses val="autoZero"/>
      </c:serAx>
    </c:plotArea>
    <c:legend>
      <c:legendPos val="r"/>
      <c:layout>
        <c:manualLayout>
          <c:xMode val="edge"/>
          <c:yMode val="edge"/>
          <c:x val="0.36352299263910093"/>
          <c:y val="0.68543609933373717"/>
          <c:w val="0.35277930504812693"/>
          <c:h val="0.22482031092267313"/>
        </c:manualLayout>
      </c:layout>
      <c:overlay val="0"/>
      <c:spPr>
        <a:noFill/>
        <a:ln w="19632">
          <a:noFill/>
        </a:ln>
      </c:spPr>
      <c:txPr>
        <a:bodyPr/>
        <a:lstStyle/>
        <a:p>
          <a:pPr>
            <a:defRPr sz="993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773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100"/>
      <c:rotY val="190"/>
      <c:depthPercent val="100"/>
      <c:rAngAx val="0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12700">
          <a:solidFill>
            <a:srgbClr val="000000"/>
          </a:solidFill>
          <a:prstDash val="sysDash"/>
        </a:ln>
      </c:spPr>
    </c:sideWall>
    <c:backWall>
      <c:thickness val="0"/>
      <c:spPr>
        <a:noFill/>
        <a:ln w="12700">
          <a:solidFill>
            <a:schemeClr val="tx1"/>
          </a:solidFill>
          <a:prstDash val="sysDash"/>
        </a:ln>
      </c:spPr>
    </c:backWall>
    <c:plotArea>
      <c:layout>
        <c:manualLayout>
          <c:layoutTarget val="inner"/>
          <c:xMode val="edge"/>
          <c:yMode val="edge"/>
          <c:x val="0.15580206086366333"/>
          <c:y val="2.7900767211790835E-2"/>
          <c:w val="0.83885902138258239"/>
          <c:h val="0.69215399757722595"/>
        </c:manualLayout>
      </c:layout>
      <c:bar3DChart>
        <c:barDir val="col"/>
        <c:grouping val="standar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3392280"/>
        <c:axId val="213393848"/>
        <c:axId val="213921992"/>
      </c:bar3DChart>
      <c:catAx>
        <c:axId val="213392280"/>
        <c:scaling>
          <c:orientation val="minMax"/>
        </c:scaling>
        <c:delete val="0"/>
        <c:axPos val="b"/>
        <c:majorGridlines>
          <c:spPr>
            <a:ln w="2454">
              <a:solidFill>
                <a:srgbClr val="000000"/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low"/>
        <c:spPr>
          <a:ln w="245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213393848"/>
        <c:crosses val="autoZero"/>
        <c:auto val="1"/>
        <c:lblAlgn val="ctr"/>
        <c:lblOffset val="100"/>
        <c:tickLblSkip val="1"/>
        <c:tickMarkSkip val="1"/>
        <c:noMultiLvlLbl val="1"/>
      </c:catAx>
      <c:valAx>
        <c:axId val="213393848"/>
        <c:scaling>
          <c:orientation val="minMax"/>
          <c:max val="10"/>
          <c:min val="0"/>
        </c:scaling>
        <c:delete val="0"/>
        <c:axPos val="r"/>
        <c:majorGridlines>
          <c:spPr>
            <a:ln w="2454">
              <a:solidFill>
                <a:srgbClr val="000000"/>
              </a:solidFill>
              <a:prstDash val="sysDash"/>
            </a:ln>
          </c:spPr>
        </c:majorGridlines>
        <c:minorGridlines/>
        <c:title>
          <c:tx>
            <c:rich>
              <a:bodyPr/>
              <a:lstStyle/>
              <a:p>
                <a:pPr>
                  <a:defRPr sz="1082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 dirty="0" smtClean="0"/>
                  <a:t>Ед.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0.37122488677064863"/>
              <c:y val="0.32608343428225317"/>
            </c:manualLayout>
          </c:layout>
          <c:overlay val="0"/>
          <c:spPr>
            <a:noFill/>
            <a:ln w="19632">
              <a:noFill/>
            </a:ln>
          </c:spPr>
        </c:title>
        <c:numFmt formatCode="0" sourceLinked="0"/>
        <c:majorTickMark val="out"/>
        <c:minorTickMark val="in"/>
        <c:tickLblPos val="nextTo"/>
        <c:spPr>
          <a:ln w="245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213392280"/>
        <c:crosses val="autoZero"/>
        <c:crossBetween val="between"/>
        <c:majorUnit val="10"/>
      </c:valAx>
      <c:serAx>
        <c:axId val="213921992"/>
        <c:scaling>
          <c:orientation val="minMax"/>
        </c:scaling>
        <c:delete val="1"/>
        <c:axPos val="b"/>
        <c:majorGridlines>
          <c:spPr>
            <a:ln w="2454">
              <a:solidFill>
                <a:srgbClr val="000000"/>
              </a:solidFill>
              <a:prstDash val="sysDash"/>
            </a:ln>
          </c:spPr>
        </c:majorGridlines>
        <c:majorTickMark val="out"/>
        <c:minorTickMark val="none"/>
        <c:tickLblPos val="nextTo"/>
        <c:crossAx val="213393848"/>
        <c:crosses val="autoZero"/>
      </c:serAx>
    </c:plotArea>
    <c:legend>
      <c:legendPos val="r"/>
      <c:layout>
        <c:manualLayout>
          <c:xMode val="edge"/>
          <c:yMode val="edge"/>
          <c:x val="0.36352299263910093"/>
          <c:y val="0.68543609933373717"/>
          <c:w val="0.35277930504812693"/>
          <c:h val="0.22482031092267313"/>
        </c:manualLayout>
      </c:layout>
      <c:overlay val="0"/>
      <c:spPr>
        <a:noFill/>
        <a:ln w="19632">
          <a:noFill/>
        </a:ln>
      </c:spPr>
      <c:txPr>
        <a:bodyPr/>
        <a:lstStyle/>
        <a:p>
          <a:pPr>
            <a:defRPr sz="993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773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C8CB7-5F9F-4DD4-BF09-22985053AA72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6661"/>
            <a:ext cx="543814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C3A14-AD90-463F-8110-76C7144E8C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346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916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272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512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75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40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731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755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805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921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7498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4003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1802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C3A14-AD90-463F-8110-76C7144E8C7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31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174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388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13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03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246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37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008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527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688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22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370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52098-7E15-4FDB-8FD6-4C69421ED116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A2299-2FE8-4261-8345-8489DC359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842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hyperlink" Target="https://rg.ru/2026/09/05/v-sberbanke-rasskazali-kak-moshenniki-vovlekaiut-rossiian-v-dropperstvo.html" TargetMode="Externa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34897" y="7937"/>
            <a:ext cx="9144000" cy="6869347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053" y="1916832"/>
            <a:ext cx="910005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МАТЕРИАЛОВ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 противоправным деяниям, </a:t>
            </a:r>
            <a:endParaRPr lang="ru-RU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совершаемым </a:t>
            </a:r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 использованием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информационно-коммуникационных 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технологий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0" y="6331024"/>
            <a:ext cx="9144000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Тюмень, </a:t>
            </a:r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2026</a:t>
            </a:r>
            <a:endParaRPr lang="ru-RU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" y="6616616"/>
            <a:ext cx="9144000" cy="24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54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8071"/>
            <a:ext cx="9144000" cy="618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материалов по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противоправным деяниям,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совершаемым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 использованием информационно-коммуникационных технологий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4323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823768" y="6453336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776" y="5459290"/>
            <a:ext cx="4895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«Предупрежден – </a:t>
            </a:r>
          </a:p>
          <a:p>
            <a:pPr algn="ctr"/>
            <a:r>
              <a:rPr lang="ru-RU" sz="28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значит вооружён!!!»</a:t>
            </a:r>
            <a:endParaRPr lang="ru-RU" sz="28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13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32547" y="13065443"/>
            <a:ext cx="515236" cy="23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Преступления в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информационно-коммуникационной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сфере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4323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823768" y="6494522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32" name="Rectangle 10"/>
          <p:cNvSpPr>
            <a:spLocks noChangeArrowheads="1"/>
          </p:cNvSpPr>
          <p:nvPr/>
        </p:nvSpPr>
        <p:spPr bwMode="auto">
          <a:xfrm>
            <a:off x="227583" y="836712"/>
            <a:ext cx="8664897" cy="448615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marL="92075" indent="268288" algn="just">
              <a:lnSpc>
                <a:spcPct val="9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Российской Федерации информационное общество характеризуется широким распространением и доступностью мобильных устройств, а также беспроводных технологий и сетей связи.</a:t>
            </a:r>
          </a:p>
          <a:p>
            <a:pPr marL="92075" indent="268288" algn="just">
              <a:lnSpc>
                <a:spcPct val="90000"/>
              </a:lnSpc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Информационно-коммуникационные технологии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стали частью современных управленческих систем практически во всех сферах жизни российского общества. Развитие инструментов финансового рынка, платежных систем, а также в целом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цифровизация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экономических процессов дали толчок к появлению специфических способов расчетов - электронных средств платежа и их использованию юридическими и физическими лицами для безналичных расчетов.</a:t>
            </a:r>
          </a:p>
          <a:p>
            <a:pPr marL="92075" indent="268288" algn="just">
              <a:lnSpc>
                <a:spcPct val="9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Бесконтрольный оборот электронных средств платежа после их получения от кредитных организаций, создающий условия для их последующего использования в целях совершения незаконных действий, несет общественную опасность.</a:t>
            </a:r>
          </a:p>
          <a:p>
            <a:pPr marL="92075" indent="268288" algn="just">
              <a:lnSpc>
                <a:spcPct val="9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Учитывая, что в Российской Федерации сформировалось информационное общество, в котором информация и уровень ее применения и доступности кардинальным образом влияют на экономические и социокультурные условия жизни граждан, злоумышленники также перестроились на совершение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преступлений в информационном пространстве.</a:t>
            </a:r>
          </a:p>
          <a:p>
            <a:pPr marL="92075" indent="268288" algn="just">
              <a:lnSpc>
                <a:spcPct val="9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Преступные посягательства в информационно-коммуникационной сфере с каждым годом занимают все более заметное место в структуре всех зарегистрированных преступлений в стране. Противоправные деяния, связанные с неправомерным доступом к компьютерной информации, как правило, сопровождаются утечками конфиденциальных сведений.</a:t>
            </a:r>
          </a:p>
          <a:p>
            <a:pPr marL="92075" indent="268288" algn="just">
              <a:lnSpc>
                <a:spcPct val="9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противоправном применении информационно-коммуникационных технологий особую активность проявляют организованные преступные группы. Они используют вредоносное программное обеспечение,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фишинговые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сайты, специальную технику, электронные платформы и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колл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-центры для совершения массовых мошеннических звонков.</a:t>
            </a:r>
          </a:p>
          <a:p>
            <a:pPr marL="92075" indent="268288" algn="just">
              <a:lnSpc>
                <a:spcPct val="9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Анализ совершенных противоправных деяний показывает, что все более широкое распространение получают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хищения кредитных денежных средств, полученных как самими потерпевшими под непосредственным влиянием злоумышленников, так и в результате доступа преступников к системам дистанционного банковского обслуживания или регистрации на сайтах </a:t>
            </a:r>
            <a:r>
              <a:rPr 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микрофинансовых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организаций под учетными записями граждан.</a:t>
            </a:r>
          </a:p>
        </p:txBody>
      </p:sp>
      <p:pic>
        <p:nvPicPr>
          <p:cNvPr id="1036" name="Picture 1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373216"/>
            <a:ext cx="2028806" cy="126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411849"/>
            <a:ext cx="2304256" cy="126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216" y="5411849"/>
            <a:ext cx="1880345" cy="1296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49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Концепция государственной системы противодействия противоправным деяниям, совершаемым с использованием информационно-коммуникационных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технологий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4323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823768" y="6484248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32" name="Rectangle 10"/>
          <p:cNvSpPr>
            <a:spLocks noChangeArrowheads="1"/>
          </p:cNvSpPr>
          <p:nvPr/>
        </p:nvSpPr>
        <p:spPr bwMode="auto">
          <a:xfrm>
            <a:off x="564891" y="908720"/>
            <a:ext cx="8039557" cy="4160754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indent="449580" algn="just">
              <a:spcAft>
                <a:spcPts val="0"/>
              </a:spcAft>
            </a:pPr>
            <a:r>
              <a:rPr lang="ru-RU" sz="20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Распоряжением Правительства Российской Федерации от 30.12.2024 № 4154-р утверждена </a:t>
            </a:r>
            <a:r>
              <a:rPr lang="ru-RU" sz="2000" b="1" kern="1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Концепция </a:t>
            </a:r>
            <a:r>
              <a:rPr lang="ru-RU" sz="2000" b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государственной системы противодействия противоправным деяниям, совершаемым с использованием информационно-коммуникационных </a:t>
            </a:r>
            <a:r>
              <a:rPr lang="ru-RU" sz="2000" b="1" kern="1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технологий. </a:t>
            </a:r>
            <a:endParaRPr lang="ru-RU" sz="2000" b="1" kern="1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Одной из целей государственной системы является сбор, обработка, анализ и обмен информацией в сфере противодействия противоправным деяниям, а также обеспечение на системной основе максимально широкого информирования населения о новых приемах совершения противоправных деяний и способах противодействия им, развитие цифровой грамотности населения, правосознания граждан и их ответственного отношения к использованию информационно-коммуникационных технологий.</a:t>
            </a:r>
          </a:p>
        </p:txBody>
      </p:sp>
      <p:pic>
        <p:nvPicPr>
          <p:cNvPr id="8200" name="Picture 8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892" y="5157192"/>
            <a:ext cx="1446264" cy="1457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5141482"/>
            <a:ext cx="1512168" cy="1472841"/>
          </a:xfrm>
          <a:prstGeom prst="rect">
            <a:avLst/>
          </a:prstGeom>
        </p:spPr>
      </p:pic>
      <p:pic>
        <p:nvPicPr>
          <p:cNvPr id="8204" name="Picture 12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292" y="5643422"/>
            <a:ext cx="2176836" cy="62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48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908" y="1041596"/>
            <a:ext cx="1450232" cy="109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52" y="931642"/>
            <a:ext cx="1234440" cy="123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МАТЕРИАЛОВ ИЗ СМИ,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МЕССЕНДЖЕРОВ</a:t>
            </a:r>
            <a:b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на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.09.2026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41707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823768" y="6504796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307975" y="2234537"/>
            <a:ext cx="8515793" cy="44263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indent="355600" algn="just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Утверждена концепция повышения цифровой грамотности россиян. Главное.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5600"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Премьер-министр РФ Михаил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Мишустин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утвердил концепцию повышения цифровой грамотности населения. Чтобы эффективно противостоять разного рода мошенникам, необходимы единые правила и рекомендации по безопасному поведению в цифровом пространстве, подчеркнул он на оперативном совещании со своими заместителями.</a:t>
            </a:r>
          </a:p>
          <a:p>
            <a:pPr indent="355600"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«Для защиты граждан от преступлений в этой сфере у людей также должна быть возможность освоить новые технологии, необходимые как для профессионального развития, так и для личных целей», - считает глава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кабмина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355600"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Документ призван систематизировать работу по повышению цифровой грамотности. Он определяет основные подходы и предусматривает реализацию необходимых мероприятий.</a:t>
            </a:r>
          </a:p>
          <a:p>
            <a:pPr indent="355600"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«Во-первых, это организация работы с родительским сообществом посредством информирования об актуальных цифровых угрозах и мерах их профилактики», - рассказал вице-премьер, руководитель аппарата правительства Дмитрий Григоренко.</a:t>
            </a:r>
          </a:p>
          <a:p>
            <a:pPr indent="355600"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Во-вторых, включение цифровой грамотности в школьные программы по информатике и безопасности жизнедеятельности. В-третьих, разработка онлайн-курсов по цифровым навыкам и безопасному поведению для граждан всех возрастов. В-четвертых, обучение цифровой грамотности для государственных и муниципальных служащих. И, наконец, подготовка наставников и волонтеров для помощи пожилым гражданам в освоении цифровых сервисов.</a:t>
            </a:r>
          </a:p>
          <a:p>
            <a:pPr indent="355600"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Впервые за многие годы у нас наблюдается не рост, а снижение интернет-мошенничества</a:t>
            </a:r>
          </a:p>
          <a:p>
            <a:pPr indent="355600"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«Мы рассчитываем, что меры правительства по борьбе с интернет-мошенничеством в сочетании с реализацией мероприятий по повышению цифровой грамотности граждан дадут еще больше эффекта», - отметил Григоренко.</a:t>
            </a:r>
          </a:p>
          <a:p>
            <a:pPr indent="355600" algn="just"/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Мишустин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обратил внимание на две категории граждан: старшее поколение, а также детей и подростков. При подготовке мероприятий концепции необходимо учесть, что они наиболее уязвимы, сказал он. По словам премьера, важно, «чтобы они могли не только уверенно ориентироваться в цифровом пространстве, но и своевременно получали бы помощь, которая им необходима, если она им, конечно, потребуется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5400000">
            <a:off x="4125158" y="-2789054"/>
            <a:ext cx="1039394" cy="8111653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vert270" lIns="18000" rIns="18000" anchor="t" anchorCtr="0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rg.ru/2026/09/07/mishustin-utverdil-koncepciiu-povysheniia-                           cifrovoj-gramotnosti-naseleniia.html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69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987" y="1280559"/>
            <a:ext cx="1237071" cy="1209840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59" y="1239194"/>
            <a:ext cx="1300695" cy="1251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МАТЕРИАЛОВ ИЗ СМИ,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МЕССЕНДЖЕРОВ</a:t>
            </a:r>
            <a:b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на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.09.2026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41707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823768" y="6505599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372547" y="2663732"/>
            <a:ext cx="8440489" cy="389102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indent="355600" algn="just"/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Женщина 103 раза сходила на почту, чтобы отдать мошенникам 3,5 млн</a:t>
            </a:r>
          </a:p>
          <a:p>
            <a:pPr indent="355600"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Жительница Павловского района Ульяновской области 103 раза сходила на почту, чтобы отдать 3,8 миллиона рублей мошенникам, сообщает пресс-служба регионального УМВД.</a:t>
            </a:r>
          </a:p>
          <a:p>
            <a:pPr indent="355600"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59-летняя сельчанка поддалась на уловки аферистов, потеряв 3 миллиона 893 тысячи рублей. Женщина поверила создателям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фейковой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интернет-биржи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криптовалюты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и решила с их помощью получить денежную прибыль.</a:t>
            </a:r>
          </a:p>
          <a:p>
            <a:pPr indent="355600"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В феврале женщина зарегистрировалась на интернет-сайте, после чего перевела на этот ресурс все имеющиеся накопления в 400 тысяч рублей, после чего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лжеброкеры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убедили ее занять деньги у знакомых. В течение полугода сельчанка заняла у друзей и соседей в общей сложности 3,5 миллиона рублей.</a:t>
            </a:r>
          </a:p>
          <a:p>
            <a:pPr indent="355600"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Поскольку банковская карта у женщины была заблокирована, она 103 раза ходила в местное почтовое отделение, отправляя деньги почтовыми переводами.</a:t>
            </a:r>
          </a:p>
          <a:p>
            <a:pPr indent="355600"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После того как кредиторы обратились к ней за возвратом денежных средств, она в свою очередь попросила выплат у мнимых брокеров. Последние пояснили, что карту с «прибылью» случайно отправили в Пензенскую область и запросили с нее еще 300 тысяч рублей за возврат этой карты от якобы перехватившего посылку жителя.</a:t>
            </a:r>
          </a:p>
          <a:p>
            <a:pPr indent="355600"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Но и после этого женщина не потеряла доверия к аферистам. Она пришла в полицию с жалобой на несуществующего «вымогателя», якобы завладевшего ее картой с деньгами, и попросила его разыскать. Тут ей и объяснили ей, что она стала жертвой мошеннической схемы. Возбуждено уголовное дело (ст. 159 УК РФ).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5400000">
            <a:off x="4032548" y="-2744763"/>
            <a:ext cx="1152127" cy="8279704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vert270" lIns="18000" rIns="18000" anchor="t" anchorCtr="0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rg.ru/2026/09/01/reg-pfo/zhenshchina-103-raza-shodila-na-                                         pochtu-chtoby-otdat-moshennikam-35-mln.html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65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67" y="1068171"/>
            <a:ext cx="120015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773" y="1017690"/>
            <a:ext cx="1413995" cy="129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МАТЕРИАЛОВ ИЗ СМИ,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МЕССЕНДЖЕРОВ</a:t>
            </a:r>
            <a:b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на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.09.2026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41707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823768" y="6504796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336267" y="2384925"/>
            <a:ext cx="8422042" cy="4256781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indent="361950" algn="just"/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Аферист обманул покупателей на 36 млн при продаже компьютерных комплектующих</a:t>
            </a: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1950"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Полицейские Крыма задержали жителя Волгодонска Ростовской области, обманувшего покупателей комплектующих компьютерной техники на 36 миллионов рублей. Об этом сообщает пресс-служба МВД Крыма.</a:t>
            </a:r>
          </a:p>
          <a:p>
            <a:pPr indent="361950"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На протяжении пяти лет мужчина обманывал покупателей во всех регионах страны. Как установило следствие, 44-летний житель Ростовской области в 2021 году открыл в мессенджере канал, через который размещал сообщения о продаже компьютерных комплектующих по ценам, значительно ниже рыночных.</a:t>
            </a:r>
          </a:p>
          <a:p>
            <a:pPr indent="361950"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«Выгодная стоимость и профессиональное описание товаров привлекали потенциальных покупателей, а грамотное общение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лжепродавца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окончательно усыпляло их бдительность», - говорится в сообщении.</a:t>
            </a:r>
          </a:p>
          <a:p>
            <a:pPr indent="361950"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Доверчивые покупатели переводили продавцу 100% предоплаты, после чего связь обрывалась, аккаунт закрывался, чтобы открыться вновь под другим названием. </a:t>
            </a:r>
          </a:p>
          <a:p>
            <a:pPr indent="361950"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Одним из обманутых покупателей оказался житель Подмосковья, перечисливший аферисту 4 миллиона рублей за приобретение партии видеокарт. Когда товар покупатель не получил, а деньги бесследно исчезли, мужчина обратился в полицию.</a:t>
            </a:r>
          </a:p>
          <a:p>
            <a:pPr indent="361950"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Розыск вели в разных регионах. Правоохранители Крыма установили личность мошенника и место его жительства.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Лжепродавец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был задержан в Волгодонске. Как выяснилось, полученные обманом средства аферист тратил на погашение кредитов и роскошный отдых в стране и за рубежом.</a:t>
            </a:r>
          </a:p>
          <a:p>
            <a:pPr indent="361950"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В настоящее время только по девяти установленным эпизодам мошенничества общий ущерб составил 36 миллионов рублей. Следствие продолжается, возможно будут установлены новые факты обмана покупателей. Аферист заключен под стражу, в отношении него возбуждено уголовное дело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5400000">
            <a:off x="3983348" y="-2795264"/>
            <a:ext cx="1131473" cy="8268178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vert270" lIns="18000" rIns="18000" anchor="t" anchorCtr="0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rg.ru/2026/09/04/reg-ufo/policiia-kryma-zaderzhala-aferista-                 obmanuvshego-pokupatelej-na-36-mln-rublej.html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07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1" t="5580" r="8764" b="5139"/>
          <a:stretch/>
        </p:blipFill>
        <p:spPr bwMode="auto">
          <a:xfrm>
            <a:off x="7534173" y="1097751"/>
            <a:ext cx="1224136" cy="123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МАТЕРИАЛОВ ИЗ СМИ,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МЕССЕНДЖЕРОВ</a:t>
            </a:r>
            <a:b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на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.09.2026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41707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823768" y="6504796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336267" y="2446262"/>
            <a:ext cx="8422042" cy="4186886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indent="361950" algn="just"/>
            <a:r>
              <a:rPr 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В Сбербанке рассказали, как мошенники вовлекают россиян в </a:t>
            </a:r>
            <a:r>
              <a:rPr lang="ru-RU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дропперство</a:t>
            </a: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1950" algn="just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Мошенники вовлекают россиян в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дропперство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под видом «ошибочного» перевода, который просят перенаправить на другой счет. Об этом рассказал зампред правления Сбербанка Станислав Кузнецов.</a:t>
            </a:r>
          </a:p>
          <a:p>
            <a:pPr indent="361950" algn="just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Напомним, что под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дропперством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понимается участие в переводе или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обналичивании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чужих, в основном украденных, денег. К примеру, человеку предлагают «легкий заработок»: оформить карту, принять перевод, переслать деньги дальше или дать доступ к банковскому приложению.</a:t>
            </a:r>
          </a:p>
          <a:p>
            <a:pPr indent="361950" algn="just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«Есть сценарий, при котором человека вовлекают в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дропперство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, маскируя все происходящее под «ошибочный перевод»: деньги просят вернуть на другие реквизиты», - приводит слова Кузнецова РИА Новости.</a:t>
            </a:r>
          </a:p>
          <a:p>
            <a:pPr indent="361950" algn="just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Чтобы исключить такие случаи, некоторые банки разработали специальные сервисы, позволяющие нажатием одной кнопки вернуть отправителю перевод на ту же сумму и те же реквизиты, с которых он поступил.</a:t>
            </a:r>
          </a:p>
          <a:p>
            <a:pPr indent="361950" algn="just"/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Ранее сообщалось, что мошенники начали обманывать россиян, притворяясь заботливыми соседями. Они присылают жертвам вредоносные файлы под видом видеозаписей с якобы подозрительными лицами около их квартир.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5400000">
            <a:off x="4064359" y="-2822958"/>
            <a:ext cx="936103" cy="8144070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vert270" lIns="18000" rIns="18000" anchor="t" anchorCtr="0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rg.ru/2026/09/05/v-sberbanke-rasskazali-kak-moshenniki-                          vovlekaiut-rossiian-v-dropperstvo.html</a:t>
            </a: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  <a:hlinkClick r:id="rId5"/>
            </a:endParaRP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67" y="1115301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9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МАТЕРИАЛОВ ИЗ СМИ,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МЕССЕНДЖЕРОВ</a:t>
            </a:r>
            <a:b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на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.09.2026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41707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823768" y="6504796"/>
            <a:ext cx="356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9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372479" y="2446262"/>
            <a:ext cx="8422042" cy="4186886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indent="361950"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Мошенники пугают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ямальцев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«человеком у двери» и присылают опасное видео</a:t>
            </a:r>
          </a:p>
          <a:p>
            <a:pPr indent="361950"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ЯНАО мошенники начали рассылать сообщения от имени «обеспокоенных соседей» и пугать людей незнакомцем возле двери квартиры. Как предупредил канал «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Кибер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Ямал», для убедительности аферисты предлагают посмотреть запись якобы с камеры наблюдения. Вместо видео жертве присылают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фишинговую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ссылку или вредоносный APK-файл.</a:t>
            </a:r>
          </a:p>
          <a:p>
            <a:pPr indent="361950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После открытия такого вложения мошенники могут получить доступ к данным на телефоне. Под угрозой оказываются аккаунты, в том числе 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Госуслугах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и банковские приложения.</a:t>
            </a:r>
          </a:p>
          <a:p>
            <a:pPr indent="361950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 январь–июнь жители Ямала потеряли из-за дистанционных хищений 156,3 млн рублей против 328,3 млн годом ранее. Потерпевшими стали 360 человек, а большинство IT-хищений — 704 случая — совершили с использованием интернета.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5400000">
            <a:off x="4091518" y="-2822958"/>
            <a:ext cx="936103" cy="8144070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vert270" lIns="18000" rIns="18000" anchor="t" anchorCtr="0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www.mk-yamal.ru/social/2026/09/05/moshenniki-pugayut-                               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yamalcev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chelovekom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-u-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dveri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-i-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prisylayut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                                                    opasnoe-video.html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99" y="1115301"/>
            <a:ext cx="1266651" cy="1199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01" y="1060983"/>
            <a:ext cx="1226820" cy="1226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41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8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786" y="908269"/>
            <a:ext cx="1998213" cy="1532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МАТЕРИАЛОВ ИЗ СМИ,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МЕССЕНДЖЕРОВ</a:t>
            </a:r>
            <a:b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на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.09.2026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41707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731150" y="6504796"/>
            <a:ext cx="449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10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372479" y="2397555"/>
            <a:ext cx="8422042" cy="4208434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indent="361950" algn="just"/>
            <a:r>
              <a:rPr lang="ru-RU" sz="1900" b="1" dirty="0">
                <a:latin typeface="Arial" panose="020B0604020202020204" pitchFamily="34" charset="0"/>
                <a:cs typeface="Arial" panose="020B0604020202020204" pitchFamily="34" charset="0"/>
              </a:rPr>
              <a:t>Володин напомнил о вступлении в силу законов о борьбе с мошенниками</a:t>
            </a:r>
            <a:endParaRPr lang="ru-RU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1950" algn="just"/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Председатель Госдумы Вячеслав Володин опубликовал в своем канале в «Максе» пост о вступлении в силу с 1 сентября ряда федеральных законов, направленных на противодействие </a:t>
            </a:r>
            <a:r>
              <a:rPr lang="ru-RU" sz="1700" dirty="0" err="1">
                <a:latin typeface="Arial" panose="020B0604020202020204" pitchFamily="34" charset="0"/>
                <a:cs typeface="Arial" panose="020B0604020202020204" pitchFamily="34" charset="0"/>
              </a:rPr>
              <a:t>кибермошенничеству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. Он призвал граждан к бдительности.</a:t>
            </a:r>
          </a:p>
          <a:p>
            <a:pPr indent="361950" algn="just"/>
            <a:r>
              <a:rPr 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Учет карт</a:t>
            </a: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1950" algn="just"/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С первого дня осени введена единая система учета платежных карт. Этот механизм, как отметил Володин, направлен на борьбу с </a:t>
            </a:r>
            <a:r>
              <a:rPr lang="ru-RU" sz="1700" dirty="0" err="1">
                <a:latin typeface="Arial" panose="020B0604020202020204" pitchFamily="34" charset="0"/>
                <a:cs typeface="Arial" panose="020B0604020202020204" pitchFamily="34" charset="0"/>
              </a:rPr>
              <a:t>дропперством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 - схемой, при которой банковские карты и счета задействованных в ней лиц используются для вывода и </a:t>
            </a:r>
            <a:r>
              <a:rPr lang="ru-RU" sz="1700" dirty="0" err="1">
                <a:latin typeface="Arial" panose="020B0604020202020204" pitchFamily="34" charset="0"/>
                <a:cs typeface="Arial" panose="020B0604020202020204" pitchFamily="34" charset="0"/>
              </a:rPr>
              <a:t>обналичивания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 похищенных у граждан средств.</a:t>
            </a:r>
          </a:p>
          <a:p>
            <a:pPr indent="361950" algn="just"/>
            <a:r>
              <a:rPr 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Верификация НКО</a:t>
            </a:r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1950" algn="just"/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Введена обязательная верификация страниц некоммерческих организаций в социальных сетях. Как объяснил председатель Госдумы, это позволит предотвратить ситуации, когда мошенники копируют аккаунты благотворительных фондов или других некоммерческих организаций и  собирают деньги от их имени.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5400000">
            <a:off x="4099679" y="-2831117"/>
            <a:ext cx="919781" cy="8144070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vert270" lIns="18000" rIns="18000" anchor="t" anchorCtr="0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rg.ru/2026/09/09/volodin-napomnil-o-vstuplenii-v-silu-                                           zakonov-o-borbe-s-moshennikami.html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61" y="1075244"/>
            <a:ext cx="1201425" cy="119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50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8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918278"/>
            <a:ext cx="2017998" cy="1547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62446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3999" cy="648072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МАТЕРИАЛОВ ИЗ СМИ,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МЕССЕНДЖЕРОВ</a:t>
            </a:r>
            <a:b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на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.09.2026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41707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8731150" y="6504796"/>
            <a:ext cx="449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11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396042" y="2485882"/>
            <a:ext cx="8422042" cy="4046844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indent="361950" algn="just"/>
            <a:r>
              <a:rPr lang="ru-RU" sz="1900" b="1" dirty="0">
                <a:latin typeface="Arial" panose="020B0604020202020204" pitchFamily="34" charset="0"/>
                <a:cs typeface="Arial" panose="020B0604020202020204" pitchFamily="34" charset="0"/>
              </a:rPr>
              <a:t>Как помогли прежние меры</a:t>
            </a:r>
            <a:endParaRPr lang="ru-RU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1950" algn="just"/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Политик обратил внимание на то, что с начала 2026 года количество </a:t>
            </a:r>
            <a:r>
              <a:rPr lang="ru-RU" sz="1700" dirty="0" err="1">
                <a:latin typeface="Arial" panose="020B0604020202020204" pitchFamily="34" charset="0"/>
                <a:cs typeface="Arial" panose="020B0604020202020204" pitchFamily="34" charset="0"/>
              </a:rPr>
              <a:t>киберпреступлений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 снизилось на 30% по сравнению с аналогичным периодом прошлого года. Такая тенденция сохраняется на протяжении всего года. </a:t>
            </a:r>
          </a:p>
          <a:p>
            <a:pPr indent="361950" algn="just"/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Госдума с 2021 года приняла 19 законов о борьбе с мошенниками, напомнил председатель ГД. Большая их часть - 15 - приняты начиная с 2025 года.</a:t>
            </a:r>
          </a:p>
          <a:p>
            <a:pPr indent="361950" algn="just"/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Несмотря на успехи в этой сфере, проблема до конца не решена. Володин напомнил, что технологии постоянно развиваются, поэтому идет разработка нового комплекса мер. Депутаты, указал он, принимают в этом участие исходя в своей работы из обращений граждан.</a:t>
            </a:r>
          </a:p>
          <a:p>
            <a:pPr indent="361950" algn="just"/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Вместе с тем, призвал Володин, россиянам важно и самим соблюдать правила безопасности:</a:t>
            </a:r>
          </a:p>
          <a:p>
            <a:pPr lvl="0" indent="361950" algn="just"/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Никому не передавать пароли и коды из СМС.</a:t>
            </a:r>
          </a:p>
          <a:p>
            <a:pPr lvl="0" indent="361950" algn="just"/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Не доверять сообщениям со ссылками.</a:t>
            </a:r>
          </a:p>
          <a:p>
            <a:pPr lvl="0" indent="361950" algn="just"/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Обсудить эти правила с родными и близкими.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5400000">
            <a:off x="4099679" y="-2831117"/>
            <a:ext cx="919781" cy="8144070"/>
          </a:xfrm>
          <a:prstGeom prst="homePlate">
            <a:avLst>
              <a:gd name="adj" fmla="val 100000"/>
            </a:avLst>
          </a:prstGeom>
          <a:gradFill rotWithShape="1">
            <a:gsLst>
              <a:gs pos="0">
                <a:schemeClr val="bg1"/>
              </a:gs>
              <a:gs pos="100000">
                <a:srgbClr val="99CC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vert270" lIns="18000" rIns="18000" anchor="t" anchorCtr="0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rg.ru/2026/09/09/volodin-napomnil-o-vstuplenii-v-silu-                                           zakonov-o-borbe-s-moshennikami.html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34" name="Picture 14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79" y="1067649"/>
            <a:ext cx="1213485" cy="12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30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" y="0"/>
            <a:ext cx="9144000" cy="764704"/>
          </a:xfrm>
        </p:spPr>
        <p:txBody>
          <a:bodyPr>
            <a:no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материалов по противоправным деяниям, </a:t>
            </a:r>
            <a:br>
              <a:rPr lang="ru-RU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совершаемым с использованием информационно-коммуникационных технологий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4323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9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5716112"/>
              </p:ext>
            </p:extLst>
          </p:nvPr>
        </p:nvGraphicFramePr>
        <p:xfrm>
          <a:off x="-2700808" y="1916832"/>
          <a:ext cx="7657081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748464" y="6453336"/>
            <a:ext cx="463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12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1131540"/>
            <a:ext cx="7560839" cy="517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17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244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https://dom.tyumen-city.ru/files/informer/img/2017/03/5c1d242910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" y="0"/>
            <a:ext cx="9144000" cy="764704"/>
          </a:xfrm>
        </p:spPr>
        <p:txBody>
          <a:bodyPr>
            <a:no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материалов по противоправным деяниям, </a:t>
            </a:r>
            <a:br>
              <a:rPr lang="ru-RU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совершаемым с использованием информационно-коммуникационных технологий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4323"/>
            <a:ext cx="9144000" cy="243677"/>
          </a:xfrm>
          <a:prstGeom prst="rect">
            <a:avLst/>
          </a:prstGeom>
        </p:spPr>
      </p:pic>
      <p:sp>
        <p:nvSpPr>
          <p:cNvPr id="3" name="AutoShape 8" descr="C:\Users\PC124\Downloads\diploma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9" name="Объект 4"/>
          <p:cNvGraphicFramePr>
            <a:graphicFrameLocks noChangeAspect="1"/>
          </p:cNvGraphicFramePr>
          <p:nvPr>
            <p:extLst/>
          </p:nvPr>
        </p:nvGraphicFramePr>
        <p:xfrm>
          <a:off x="-2700808" y="1916832"/>
          <a:ext cx="7657081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788766" y="6453336"/>
            <a:ext cx="463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3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114" y="1340768"/>
            <a:ext cx="6775278" cy="455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79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ГТ">
      <a:dk1>
        <a:srgbClr val="1B3D57"/>
      </a:dk1>
      <a:lt1>
        <a:sysClr val="window" lastClr="FFFFFF"/>
      </a:lt1>
      <a:dk2>
        <a:srgbClr val="244473"/>
      </a:dk2>
      <a:lt2>
        <a:srgbClr val="FFFFFF"/>
      </a:lt2>
      <a:accent1>
        <a:srgbClr val="4F81BD"/>
      </a:accent1>
      <a:accent2>
        <a:srgbClr val="A23059"/>
      </a:accent2>
      <a:accent3>
        <a:srgbClr val="466858"/>
      </a:accent3>
      <a:accent4>
        <a:srgbClr val="5E323E"/>
      </a:accent4>
      <a:accent5>
        <a:srgbClr val="C5E5E9"/>
      </a:accent5>
      <a:accent6>
        <a:srgbClr val="E0B633"/>
      </a:accent6>
      <a:hlink>
        <a:srgbClr val="EDA8C4"/>
      </a:hlink>
      <a:folHlink>
        <a:srgbClr val="7A7A6E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32860</TotalTime>
  <Words>1176</Words>
  <Application>Microsoft Office PowerPoint</Application>
  <PresentationFormat>Экран (4:3)</PresentationFormat>
  <Paragraphs>117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Arial Cyr</vt:lpstr>
      <vt:lpstr>Calibri</vt:lpstr>
      <vt:lpstr>Times New Roman</vt:lpstr>
      <vt:lpstr>Тема Office</vt:lpstr>
      <vt:lpstr>Презентация PowerPoint</vt:lpstr>
      <vt:lpstr>Обзор материалов по противоправным деяниям,  совершаемым с использованием информационно-коммуникационных технологий</vt:lpstr>
      <vt:lpstr>Преступления в информационно-коммуникационной сфере</vt:lpstr>
      <vt:lpstr>Концепция государственной системы противодействия противоправным деяниям, совершаемым с использованием информационно-коммуникационных технологий</vt:lpstr>
      <vt:lpstr>ОБЗОР МАТЕРИАЛОВ ИЗ СМИ, МЕССЕНДЖЕРОВ                                                                                                                                      на 10.09.2026</vt:lpstr>
      <vt:lpstr>ОБЗОР МАТЕРИАЛОВ ИЗ СМИ, МЕССЕНДЖЕРОВ                                                                                                                                      на 10.09.2026</vt:lpstr>
      <vt:lpstr>ОБЗОР МАТЕРИАЛОВ ИЗ СМИ, МЕССЕНДЖЕРОВ                                                                                                                                      на 10.09.2026</vt:lpstr>
      <vt:lpstr>ОБЗОР МАТЕРИАЛОВ ИЗ СМИ, МЕССЕНДЖЕРОВ                                                                                                                                      на 10.09.2026</vt:lpstr>
      <vt:lpstr>ОБЗОР МАТЕРИАЛОВ ИЗ СМИ, МЕССЕНДЖЕРОВ                                                                                                                                      на 10.09.2026</vt:lpstr>
      <vt:lpstr>ОБЗОР МАТЕРИАЛОВ ИЗ СМИ, МЕССЕНДЖЕРОВ                                                                                                                                      на 10.09.2026</vt:lpstr>
      <vt:lpstr>ОБЗОР МАТЕРИАЛОВ ИЗ СМИ, МЕССЕНДЖЕРОВ                                                                                                                                      на 10.09.2026</vt:lpstr>
      <vt:lpstr>Обзор материалов по противоправным деяниям,  совершаемым с использованием информационно-коммуникационных технологий</vt:lpstr>
      <vt:lpstr>Обзор материалов по противоправным деяниям,  совершаемым с использованием информационно-коммуникационных технологий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Крылова Евгения Игоревна</dc:creator>
  <cp:lastModifiedBy>PC124</cp:lastModifiedBy>
  <cp:revision>562</cp:revision>
  <cp:lastPrinted>2024-10-22T08:53:48Z</cp:lastPrinted>
  <dcterms:created xsi:type="dcterms:W3CDTF">2023-11-17T09:42:06Z</dcterms:created>
  <dcterms:modified xsi:type="dcterms:W3CDTF">2026-09-23T05:55:10Z</dcterms:modified>
</cp:coreProperties>
</file>