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344" r:id="rId3"/>
    <p:sldId id="346" r:id="rId4"/>
    <p:sldId id="325" r:id="rId5"/>
    <p:sldId id="339" r:id="rId6"/>
    <p:sldId id="364" r:id="rId7"/>
    <p:sldId id="360" r:id="rId8"/>
    <p:sldId id="363" r:id="rId9"/>
    <p:sldId id="352" r:id="rId10"/>
    <p:sldId id="362" r:id="rId11"/>
    <p:sldId id="361" r:id="rId12"/>
    <p:sldId id="337" r:id="rId13"/>
    <p:sldId id="349" r:id="rId14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CCFF"/>
    <a:srgbClr val="FFFF00"/>
    <a:srgbClr val="FFFFFF"/>
    <a:srgbClr val="FF0000"/>
    <a:srgbClr val="000066"/>
    <a:srgbClr val="CCFFCC"/>
    <a:srgbClr val="009999"/>
    <a:srgbClr val="66CC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33" autoAdjust="0"/>
  </p:normalViewPr>
  <p:slideViewPr>
    <p:cSldViewPr>
      <p:cViewPr>
        <p:scale>
          <a:sx n="100" d="100"/>
          <a:sy n="100" d="100"/>
        </p:scale>
        <p:origin x="1908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5594040"/>
        <c:axId val="153228592"/>
        <c:axId val="192554496"/>
      </c:bar3DChart>
      <c:catAx>
        <c:axId val="155594040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3228592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153228592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55594040"/>
        <c:crosses val="autoZero"/>
        <c:crossBetween val="between"/>
        <c:majorUnit val="10"/>
      </c:valAx>
      <c:serAx>
        <c:axId val="192554496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153228592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6322312"/>
        <c:axId val="196320744"/>
        <c:axId val="192555344"/>
      </c:bar3DChart>
      <c:catAx>
        <c:axId val="196322312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96320744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196320744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96322312"/>
        <c:crosses val="autoZero"/>
        <c:crossBetween val="between"/>
        <c:majorUnit val="10"/>
      </c:valAx>
      <c:serAx>
        <c:axId val="192555344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196320744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8CB7-5F9F-4DD4-BF09-22985053AA72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C3A14-AD90-463F-8110-76C7144E8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4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91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27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1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5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666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23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47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31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422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95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180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7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8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03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24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3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0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52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8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52098-7E15-4FDB-8FD6-4C69421ED11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4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4897" y="7937"/>
            <a:ext cx="9144000" cy="6869347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053" y="1916832"/>
            <a:ext cx="9100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противоправным деяниям, </a:t>
            </a:r>
            <a:endParaRPr lang="ru-RU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информационно-коммуникационных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6331024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Тюмень,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2026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" y="6616616"/>
            <a:ext cx="9144000" cy="2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8071"/>
            <a:ext cx="9144000" cy="618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противоправным деяниям,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 информационно-коммуникационных технологий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823768" y="645333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776" y="5459290"/>
            <a:ext cx="4895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«Предупрежден – </a:t>
            </a:r>
          </a:p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значит вооружён!!!»</a:t>
            </a:r>
            <a:endParaRPr lang="ru-RU" sz="28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2547" y="13065443"/>
            <a:ext cx="515236" cy="23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Преступления в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информационно-коммуникационной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сфере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823768" y="6494522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227583" y="836712"/>
            <a:ext cx="8664897" cy="448615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информационное общество характеризуется широким распространением и доступностью мобильных устройств, а также беспроводных технологий и сетей связи.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Информационно-коммуникационные технологии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стали частью современных управленческих систем практически во всех сферах жизни российского общества. Развитие инструментов финансового рынка, платежных систем, а также в целом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экономических процессов дали толчок к появлению специфических способов расчетов - электронных средств платежа и их использованию юридическими и физическими лицами для безналичных расчетов.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Бесконтрольный оборот электронных средств платежа после их получения от кредитных организаций, создающий условия для их последующего использования в целях совершения незаконных действий, несет общественную опасность.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Учитывая, что в Российской Федерации сформировалось информационное общество, в котором информация и уровень ее применения и доступности кардинальным образом влияют на экономические и социокультурные условия жизни граждан, злоумышленники также перестроились на совершение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преступлений в информационном пространстве.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Преступные посягательства в информационно-коммуникационной сфере с каждым годом занимают все более заметное место в структуре всех зарегистрированных преступлений в стране. Противоправные деяния, связанные с неправомерным доступом к компьютерной информации, как правило, сопровождаются утечками конфиденциальных сведений.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противоправном применении информационно-коммуникационных технологий особую активность проявляют организованные преступные группы. Они используют вредоносное программное обеспечение,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фишинговые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сайты, специальную технику, электронные платформы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колл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-центры для совершения массовых мошеннических звонков.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Анализ совершенных противоправных деяний показывает, что все более широкое распространение получают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хищения кредитных денежных средств, полученных как самими потерпевшими под непосредственным влиянием злоумышленников, так и в результате доступа преступников к системам дистанционного банковского обслуживания или регистрации на сайтах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микрофинансовых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организаций под учетными записями граждан.</a:t>
            </a: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3216"/>
            <a:ext cx="202880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411849"/>
            <a:ext cx="230425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216" y="5411849"/>
            <a:ext cx="1880345" cy="129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Концепция 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84248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564891" y="908720"/>
            <a:ext cx="8039557" cy="416075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Распоряжением Правительства Российской Федерации от 30.12.2024 № 4154-р утверждена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Концепция </a:t>
            </a:r>
            <a:r>
              <a:rPr lang="ru-RU" sz="20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технологий. </a:t>
            </a:r>
            <a:endParaRPr lang="ru-RU" sz="20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из целей государственной системы является сбор, обработка, анализ и обмен информацией в сфере противодействия противоправным деяниям, а также обеспечение на системной основе максимально широкого информирования населения о новых приемах совершения противоправных деяний и способах противодействия им, развитие цифровой грамотности населения, правосознания граждан и их ответственного отношения к использованию информационно-коммуникационных технологий.</a:t>
            </a:r>
          </a:p>
        </p:txBody>
      </p:sp>
      <p:pic>
        <p:nvPicPr>
          <p:cNvPr id="8200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92" y="5157192"/>
            <a:ext cx="1446264" cy="145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141482"/>
            <a:ext cx="1512168" cy="1472841"/>
          </a:xfrm>
          <a:prstGeom prst="rect">
            <a:avLst/>
          </a:prstGeom>
        </p:spPr>
      </p:pic>
      <p:pic>
        <p:nvPicPr>
          <p:cNvPr id="8204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92" y="5643422"/>
            <a:ext cx="2176836" cy="62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32" y="1109098"/>
            <a:ext cx="1313001" cy="1304542"/>
          </a:xfrm>
          <a:prstGeom prst="rect">
            <a:avLst/>
          </a:prstGeom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" y="1126032"/>
            <a:ext cx="2141984" cy="12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-26988"/>
            <a:ext cx="9144000" cy="647701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67544" y="2550552"/>
            <a:ext cx="8214789" cy="402342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271463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Пугают прилетами БПЛА: как работает новый способ обмана с обратным звонком</a:t>
            </a:r>
          </a:p>
          <a:p>
            <a:pPr indent="271463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Мошенники придумали новую схему обмана россиян с обратным звонком. Теперь они предлагают пользователям подключить услугу уведомлений об атаке беспилотных летательных аппаратов (БПЛА) через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фейковые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сайты, а затем присылают сообщение о взломе личного кабинета на «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» и предлагают перезвонить на горячую линию, чтобы восстановить доступ. </a:t>
            </a:r>
          </a:p>
          <a:p>
            <a:pPr indent="271463" algn="just"/>
            <a:r>
              <a:rPr lang="ru-RU" sz="1300" u="sng" dirty="0">
                <a:latin typeface="Arial" panose="020B0604020202020204" pitchFamily="34" charset="0"/>
                <a:cs typeface="Arial" panose="020B0604020202020204" pitchFamily="34" charset="0"/>
              </a:rPr>
              <a:t>Что за схема</a:t>
            </a:r>
          </a:p>
          <a:p>
            <a:pPr indent="271463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Мошенники предлагают подключить услугу СМС-оповещения об атаке БПЛА, перейдя на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фейковые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сайты. Ссылки на них распространяют через мессенджер Telegram, а также через сообщения в тематических, домовых и районных чатах, комментариях к постам в разных сообществах. Такие сайты могут называться «Радар РФ — Система оповещения населения» или «Ваша тревога». При этом оформление веб-страниц выглядит очень подозрительно. Главный экран заполнен кнопками и элементами красного цвета, знаками предупреждения и почти везде мелькают слова «угроза» или «опасность».</a:t>
            </a:r>
          </a:p>
          <a:p>
            <a:pPr indent="271463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При переходе на сайт человека просят подключить СМС-рассылку об атаках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беспилотников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: для этого необходимо ввести шестизначный код, который генерируется на сайте. Спустя несколько минут после регистрации приходит оповещение о взломе личного кабинета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госсервисов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 указывается номер «выделенной линии поддержки», куда нужно обратиться для восстановления доступа.</a:t>
            </a:r>
          </a:p>
          <a:p>
            <a:pPr indent="271463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Далее по сценарию человека могут обвинить в финансировании террористов или ВСУ, попросить «задекларировать» или «заморозить» денежные сбережения, а также могут вынести предупреждение от лица сотрудников спецслужб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43909" y="-3099693"/>
            <a:ext cx="1008112" cy="8736906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vm.ru/news/1338110-pugayut-priletami-bpla-kak-rabotaet-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novyj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sposob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obmana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obratnym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zvonkom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Picture background"/>
          <p:cNvSpPr>
            <a:spLocks noChangeAspect="1" noChangeArrowheads="1"/>
          </p:cNvSpPr>
          <p:nvPr/>
        </p:nvSpPr>
        <p:spPr bwMode="auto">
          <a:xfrm>
            <a:off x="-2911203" y="-399817"/>
            <a:ext cx="61691" cy="6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6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94230"/>
            <a:ext cx="2141984" cy="127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-26988"/>
            <a:ext cx="9144000" cy="647701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6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60374" y="2765070"/>
            <a:ext cx="8232939" cy="3468136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449263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Как себя обезопасить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Как рассказал координатор Центра безопасного интернета Урван Парфентьев, эта схема объединяет известные, но усовершенствованные шаги мошенников.</a:t>
            </a:r>
          </a:p>
          <a:p>
            <a:pPr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— Использование фальшивой копии настоящего сервиса или сайта,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фейковые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СМС о взломе и последующие требования — это классика цифрового мошенничества, соединяемая вместе в различных комбинациях в зависимости от цели и возможностей преступников. Они просто адаптируют свои методы под актуальные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инфоповоды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 В данном случае мошенники нашли возможность обойти запрет или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самозапрет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на получение звонков с неизвестных номеров, а далее психологическим приемом будут заставлять человека самостоятельно перезвонить им, — пояснил эксперт.</a:t>
            </a:r>
          </a:p>
          <a:p>
            <a:pPr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Чтобы не оказаться жертвой преступной схемы, Парфентьев рекомендовал:</a:t>
            </a:r>
          </a:p>
          <a:p>
            <a:pPr lvl="0"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не совершать ответных звонков;</a:t>
            </a:r>
          </a:p>
          <a:p>
            <a:pPr lvl="0"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проверять сомнительные сайты;</a:t>
            </a:r>
          </a:p>
          <a:p>
            <a:pPr lvl="0" indent="449263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не открывать файлы из подозрительных источников.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43909" y="-3099693"/>
            <a:ext cx="1008112" cy="8736906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vm.ru/news/1338110-pugayut-priletami-bpla-kak-rabotaet-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novyj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sposob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obmana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obratnym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zvonkom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246712"/>
            <a:ext cx="1313001" cy="1304542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Picture background"/>
          <p:cNvSpPr>
            <a:spLocks noChangeAspect="1" noChangeArrowheads="1"/>
          </p:cNvSpPr>
          <p:nvPr/>
        </p:nvSpPr>
        <p:spPr bwMode="auto">
          <a:xfrm>
            <a:off x="-2911203" y="-399817"/>
            <a:ext cx="61691" cy="6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12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609" y="1058836"/>
            <a:ext cx="1526163" cy="13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10.07.2026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7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10977" y="2492896"/>
            <a:ext cx="8110295" cy="400988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придумали новую схему обмана с блокировкой переводов по СБП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Аферисты начали запугивать россиян обнаружением подозрительной активности в переводах, что якобы ведет к блокировке доступа к СБП. Об этом рассказали на платформе «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Мошеловка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 Народного фронта.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— Абонентам поступают звонки или сообщения от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лжесотрудников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банков и контролирующих органов. Жертву запугивают тем, что в системе обнаружена подозрительная активность, — добавили там.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Далее для «верификации через специальный сервис» клиента просят продиктовать код из СМС, установить вредоносное ПО или перевести деньги на «безопасный счет».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Схема актуальна для июля, так как в этом месяце мошенники эксплуатируют тему интеграции налоговых идентификаторов в банковские системы, передает РИА Новости.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Аферисты не всегда звонят жертвам, они чаще стали использовать для обмана обычные СМС.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3959930" y="-2655678"/>
            <a:ext cx="1080124" cy="8064896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vm.ru/news/1339634-moshenniki-pridumali-novuyu-shemu-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obmana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blokirovkoj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perevodov-po-sbp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Picture backgroun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2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4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s://online-kassy.shop/images/sbp_1300x2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885" y="1379767"/>
            <a:ext cx="4464496" cy="89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8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85" y="1236691"/>
            <a:ext cx="1426246" cy="132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10.07.2026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11560" y="2623123"/>
            <a:ext cx="7992888" cy="392909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Совфеде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предупредили о мошенничестве с якобы подключенными платными подписками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Мошенники начали рассылать сообщения от имени мобильного оператора якобы о подключении платной подписки. После они предлагают отключить ее по телефону, назвав код из СМС. Об этом в субботу, 4 июля, сообщил зампредседателя Совета по развитию цифровой экономики при Совете Федерации, сенатор Артем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Шейкин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его словам, схема строится на психологической реакции человека. Как правило, люди сразу стремятся отказаться от ненужной подписки, поэтому сами совершают звонок.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— Ему отвечает спокойный и вежливый «оператор». Он подтверждает, что услуга действительно подключена, но отказаться от нее можно прямо сейчас. Нужно только назвать код, который придет в СМС, — добавил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Шейкин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5560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помощью кода аферисты могут зайти в личный кабинет, изменить настройки или добавить новое устройство к существующему аккаунту, передает ТАСС.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3764761" y="-2490807"/>
            <a:ext cx="1512170" cy="802318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vm.ru/news/1339931-v-sovfede-predupredili-o-moshennichestve-                           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yakoby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podklyuchennymi-platnymi-podpiskami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Picture backgroun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8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2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4" descr="C:\Users\PC124\Downloads\imagen-sfr-socfond-vyplaty-posobiya-0ori.webp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8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129" y="1262356"/>
            <a:ext cx="2549383" cy="130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2" descr="Picture background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9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" r="52326"/>
          <a:stretch/>
        </p:blipFill>
        <p:spPr bwMode="auto">
          <a:xfrm>
            <a:off x="434975" y="967032"/>
            <a:ext cx="1467396" cy="154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18" y="1046038"/>
            <a:ext cx="1560809" cy="145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79128" y="3847815"/>
            <a:ext cx="3507817" cy="26745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5599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9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39552" y="2570540"/>
            <a:ext cx="8135690" cy="396363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стали рассылать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фейковые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жалобы о шуме для кражи данных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России выявлен новый способ мошенничества, рассчитанный на любопытство граждан, — злоумышленники рассылают сообщения о нарушении режима тишины. Об этом сообщил РИА Новости заслуженный юрист России, ученый-правовед, руководитель проекта «Не дай себя обмануть» Иван Соловьев.</a:t>
            </a: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— В мессенджере человеку приходит сообщение, что по адресу его проживания зарегистрировано обращение граждан о нарушении режима тишины. Просьба ознакомиться и дать пояснения. Далее идет ссылка, — сказал Соловьев.</a:t>
            </a: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его словам, схема играет на желании узнать, что произошло в доме, и стремлении доказать свою непричастность. При переходе по ссылке подключается стандартный мошеннический механизм с звонками от «правоохранительных» органов и попытками вовлечь жертву в преступления. Эксперт предупредил: нельзя переходить по ссылкам и вступать в разговоры с незнакомцами, говорится в сообщении.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138462" y="-2722884"/>
            <a:ext cx="1008114" cy="7983289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vm.ru/news/1340039-moshenniki-stali-rassylat-fejkovye-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zhaloby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-o-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shume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dlya-krazhi-dannyh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0" y="-27384"/>
            <a:ext cx="9143999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ИЗ СМИ, 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10.07.2026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2" descr="C:\Users\PC124\Downloads\i (5)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10.07.2026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676456" y="6466939"/>
            <a:ext cx="574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87217" y="2443541"/>
            <a:ext cx="7991673" cy="415640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начали обманывать пенсионеров при помощи схемы с надбавками к пенсии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России зафиксирована новая схема обмана, при которой злоумышленники под видом работников Социального фонда или банковских служащих заявляют пожилым людям о сбоях при оформлении июльских надбавок к пенсионным выплатам. Об этом 8 июля предупредили в пресс-службе платформы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Мошеловка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 Народного фронта.</a:t>
            </a:r>
          </a:p>
          <a:p>
            <a:pPr indent="36195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«Преступники звонят пожилым гражданам под видом сотрудников Социального фонда России или коммерческих банков. Они сообщают о якобы технической ошибке при начислении июльских надбавок к пенсии», — сообщила пресс-служба платформы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Мошеловка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 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«РИА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Новости».</a:t>
            </a:r>
          </a:p>
          <a:p>
            <a:pPr indent="36195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Манипулируя вымышленными «новыми указами» и намеренно торопя собеседника, мошенники настаивают на немедленной верификации персональных данных, просят назвать полные реквизиты банковских карт или передать проверочные коды из сообщений.</a:t>
            </a:r>
          </a:p>
          <a:p>
            <a:pPr indent="36195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Сотрудники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Мошеловки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 подчеркнули, что реальные представители государственных ведомств и банков никогда не запрашивают у граждан по телефону конфиденциальную информацию или коды из СМС для начисления выплат.</a:t>
            </a:r>
          </a:p>
          <a:p>
            <a:pPr indent="361950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«Не принимайте решения в спешке. Если разговор кажется подозрительным, прервите его и самостоятельно свяжитесь с Социальным фондом для уточнения информации», — подвели итог эксперты.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3977122" y="-2047562"/>
            <a:ext cx="1376062" cy="698477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iz.ru/2128999/2026-07-08/moshenniki-nachali-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obmanyvat-pensionerov-pri-pomoshchi-skhemy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                                             s-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nadbavkami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-k-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pensii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268" y="1116009"/>
            <a:ext cx="1296147" cy="124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33687"/>
            <a:ext cx="1333071" cy="129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2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5580" r="8764" b="5139"/>
          <a:stretch/>
        </p:blipFill>
        <p:spPr bwMode="auto">
          <a:xfrm>
            <a:off x="7524328" y="961677"/>
            <a:ext cx="1224136" cy="123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892175"/>
            <a:ext cx="1326713" cy="126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10.07.2026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74846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11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34975" y="2219483"/>
            <a:ext cx="8288088" cy="442222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стали вовлекать жертв в транзит похищенных денег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Дистанционные мошенники вовлекают жертв в транзит похищенных денег под предлогом помощи в снятии или внесении наличных якобы из-за сбоя в работе банка или лимитов, сообщили ТАСС в пресс-центре МВД России.</a:t>
            </a: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— Зафиксированными «трендами» социальных инженеров являются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дропперские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цепочки — вовлечение граждан, в том числе потерпевших (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биодроппов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), в транзит похищенных денежных средств. Мошенники просят «помочь» снять или внести деньги «из-за лимитов» или «сбоя банка», предлагая в том числе вознаграждение в 3–10 процентов, — сказали в ведомстве.</a:t>
            </a: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Злоумышленники звонят под видом службы безопасности банка или правоохранителей, пугают взломом счета и убеждают снять деньги, удалить приложение и установить новое по ссылке. Внесенные через банкомат наличные мгновенно уходят преступникам. С сентября 2025 года банки при выявлении признаков мошенничества вводят лимит на выдачу наличных до 50 тысяч рублей в сутки на 48 часов, говорится в материале.</a:t>
            </a:r>
          </a:p>
          <a:p>
            <a:pPr indent="361950"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Также аферисты начали запугивать россиян обнаружением подозрительной активности в переводах, что якобы ведет к блокировке доступа к СБП. Жертву просят установить вредоносное ПО или перевести деньги на «безопасный счет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130437" y="-2335899"/>
            <a:ext cx="973096" cy="7242003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vm.ru/news/1340061-moshenniki-stali-vovlekat-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zhertv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-v-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tranzit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pohishennyh-deneg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4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16112"/>
              </p:ext>
            </p:extLst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48464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12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131540"/>
            <a:ext cx="7560839" cy="51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1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/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88766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114" y="1340768"/>
            <a:ext cx="6775278" cy="45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9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ГТ">
      <a:dk1>
        <a:srgbClr val="1B3D57"/>
      </a:dk1>
      <a:lt1>
        <a:sysClr val="window" lastClr="FFFFFF"/>
      </a:lt1>
      <a:dk2>
        <a:srgbClr val="244473"/>
      </a:dk2>
      <a:lt2>
        <a:srgbClr val="FFFFFF"/>
      </a:lt2>
      <a:accent1>
        <a:srgbClr val="4F81BD"/>
      </a:accent1>
      <a:accent2>
        <a:srgbClr val="A23059"/>
      </a:accent2>
      <a:accent3>
        <a:srgbClr val="466858"/>
      </a:accent3>
      <a:accent4>
        <a:srgbClr val="5E323E"/>
      </a:accent4>
      <a:accent5>
        <a:srgbClr val="C5E5E9"/>
      </a:accent5>
      <a:accent6>
        <a:srgbClr val="E0B633"/>
      </a:accent6>
      <a:hlink>
        <a:srgbClr val="EDA8C4"/>
      </a:hlink>
      <a:folHlink>
        <a:srgbClr val="7A7A6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40439</TotalTime>
  <Words>1525</Words>
  <Application>Microsoft Office PowerPoint</Application>
  <PresentationFormat>Экран (4:3)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Cyr</vt:lpstr>
      <vt:lpstr>Calibri</vt:lpstr>
      <vt:lpstr>Times New Roman</vt:lpstr>
      <vt:lpstr>Тема Office</vt:lpstr>
      <vt:lpstr>Презентация PowerPoint</vt:lpstr>
      <vt:lpstr>Обзор материалов по противоправным деяниям,  совершаемым с использованием информационно-коммуникационных технологий</vt:lpstr>
      <vt:lpstr>Преступления в информационно-коммуникационной сфере</vt:lpstr>
      <vt:lpstr>Концепция государственной системы противодействия противоправным деяниям, совершаемым с использованием информационно-коммуникационных технологий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ИЗ СМИ, МЕССЕНДЖЕРОВ                                                                                                                                      на 12.03.2026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ИЗ СМИ, МЕССЕНДЖЕРОВ                                                                                                                                      на 10.07.2026</vt:lpstr>
      <vt:lpstr>Обзор материалов по противоправным деяниям,  совершаемым с использованием информационно-коммуникационных технологий</vt:lpstr>
      <vt:lpstr>Обзор материалов по противоправным деяниям,  совершаемым с использованием информационно-коммуникационных технологий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Крылова Евгения Игоревна</dc:creator>
  <cp:lastModifiedBy>PC124</cp:lastModifiedBy>
  <cp:revision>605</cp:revision>
  <cp:lastPrinted>2024-10-22T08:53:48Z</cp:lastPrinted>
  <dcterms:created xsi:type="dcterms:W3CDTF">2023-11-17T09:42:06Z</dcterms:created>
  <dcterms:modified xsi:type="dcterms:W3CDTF">2026-09-23T03:20:14Z</dcterms:modified>
</cp:coreProperties>
</file>