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7" r:id="rId2"/>
    <p:sldId id="344" r:id="rId3"/>
    <p:sldId id="346" r:id="rId4"/>
    <p:sldId id="325" r:id="rId5"/>
    <p:sldId id="339" r:id="rId6"/>
    <p:sldId id="352" r:id="rId7"/>
    <p:sldId id="355" r:id="rId8"/>
    <p:sldId id="356" r:id="rId9"/>
    <p:sldId id="337" r:id="rId10"/>
    <p:sldId id="349" r:id="rId11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CCFF"/>
    <a:srgbClr val="FFFF00"/>
    <a:srgbClr val="FFFFFF"/>
    <a:srgbClr val="FF0000"/>
    <a:srgbClr val="000066"/>
    <a:srgbClr val="CCFFCC"/>
    <a:srgbClr val="009999"/>
    <a:srgbClr val="66CC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33" autoAdjust="0"/>
  </p:normalViewPr>
  <p:slideViewPr>
    <p:cSldViewPr>
      <p:cViewPr varScale="1">
        <p:scale>
          <a:sx n="113" d="100"/>
          <a:sy n="113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190"/>
      <c:depthPercent val="100"/>
      <c:rAngAx val="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ysDash"/>
        </a:ln>
      </c:spPr>
    </c:sideWall>
    <c:backWall>
      <c:thickness val="0"/>
      <c:spPr>
        <a:noFill/>
        <a:ln w="12700">
          <a:solidFill>
            <a:schemeClr val="tx1"/>
          </a:solidFill>
          <a:prstDash val="sysDash"/>
        </a:ln>
      </c:spPr>
    </c:backWall>
    <c:plotArea>
      <c:layout>
        <c:manualLayout>
          <c:layoutTarget val="inner"/>
          <c:xMode val="edge"/>
          <c:yMode val="edge"/>
          <c:x val="0.15580206086366333"/>
          <c:y val="2.7900767211790835E-2"/>
          <c:w val="0.83885902138258239"/>
          <c:h val="0.69215399757722595"/>
        </c:manualLayout>
      </c:layout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8469736"/>
        <c:axId val="158464248"/>
        <c:axId val="205334688"/>
      </c:bar3DChart>
      <c:catAx>
        <c:axId val="158469736"/>
        <c:scaling>
          <c:orientation val="minMax"/>
        </c:scaling>
        <c:delete val="0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8464248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158464248"/>
        <c:scaling>
          <c:orientation val="minMax"/>
          <c:max val="10"/>
          <c:min val="0"/>
        </c:scaling>
        <c:delete val="0"/>
        <c:axPos val="r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Ед.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37122488677064863"/>
              <c:y val="0.32608343428225317"/>
            </c:manualLayout>
          </c:layout>
          <c:overlay val="0"/>
          <c:spPr>
            <a:noFill/>
            <a:ln w="19632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8469736"/>
        <c:crosses val="autoZero"/>
        <c:crossBetween val="between"/>
        <c:majorUnit val="10"/>
      </c:valAx>
      <c:serAx>
        <c:axId val="205334688"/>
        <c:scaling>
          <c:orientation val="minMax"/>
        </c:scaling>
        <c:delete val="1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ajorTickMark val="out"/>
        <c:minorTickMark val="none"/>
        <c:tickLblPos val="nextTo"/>
        <c:crossAx val="158464248"/>
        <c:crosses val="autoZero"/>
      </c:serAx>
    </c:plotArea>
    <c:legend>
      <c:legendPos val="r"/>
      <c:layout>
        <c:manualLayout>
          <c:xMode val="edge"/>
          <c:yMode val="edge"/>
          <c:x val="0.36352299263910093"/>
          <c:y val="0.68543609933373717"/>
          <c:w val="0.35277930504812693"/>
          <c:h val="0.22482031092267313"/>
        </c:manualLayout>
      </c:layout>
      <c:overlay val="0"/>
      <c:spPr>
        <a:noFill/>
        <a:ln w="19632">
          <a:noFill/>
        </a:ln>
      </c:spPr>
      <c:txPr>
        <a:bodyPr/>
        <a:lstStyle/>
        <a:p>
          <a:pPr>
            <a:defRPr sz="9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190"/>
      <c:depthPercent val="100"/>
      <c:rAngAx val="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ysDash"/>
        </a:ln>
      </c:spPr>
    </c:sideWall>
    <c:backWall>
      <c:thickness val="0"/>
      <c:spPr>
        <a:noFill/>
        <a:ln w="12700">
          <a:solidFill>
            <a:schemeClr val="tx1"/>
          </a:solidFill>
          <a:prstDash val="sysDash"/>
        </a:ln>
      </c:spPr>
    </c:backWall>
    <c:plotArea>
      <c:layout>
        <c:manualLayout>
          <c:layoutTarget val="inner"/>
          <c:xMode val="edge"/>
          <c:yMode val="edge"/>
          <c:x val="0.15580206086366333"/>
          <c:y val="2.7900767211790835E-2"/>
          <c:w val="0.83885902138258239"/>
          <c:h val="0.69215399757722595"/>
        </c:manualLayout>
      </c:layout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881344"/>
        <c:axId val="204882520"/>
        <c:axId val="205335960"/>
      </c:bar3DChart>
      <c:catAx>
        <c:axId val="204881344"/>
        <c:scaling>
          <c:orientation val="minMax"/>
        </c:scaling>
        <c:delete val="0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04882520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204882520"/>
        <c:scaling>
          <c:orientation val="minMax"/>
          <c:max val="10"/>
          <c:min val="0"/>
        </c:scaling>
        <c:delete val="0"/>
        <c:axPos val="r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Ед.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37122488677064863"/>
              <c:y val="0.32608343428225317"/>
            </c:manualLayout>
          </c:layout>
          <c:overlay val="0"/>
          <c:spPr>
            <a:noFill/>
            <a:ln w="19632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04881344"/>
        <c:crosses val="autoZero"/>
        <c:crossBetween val="between"/>
        <c:majorUnit val="10"/>
      </c:valAx>
      <c:serAx>
        <c:axId val="205335960"/>
        <c:scaling>
          <c:orientation val="minMax"/>
        </c:scaling>
        <c:delete val="1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ajorTickMark val="out"/>
        <c:minorTickMark val="none"/>
        <c:tickLblPos val="nextTo"/>
        <c:crossAx val="204882520"/>
        <c:crosses val="autoZero"/>
      </c:serAx>
    </c:plotArea>
    <c:legend>
      <c:legendPos val="r"/>
      <c:layout>
        <c:manualLayout>
          <c:xMode val="edge"/>
          <c:yMode val="edge"/>
          <c:x val="0.36352299263910093"/>
          <c:y val="0.68543609933373717"/>
          <c:w val="0.35277930504812693"/>
          <c:h val="0.22482031092267313"/>
        </c:manualLayout>
      </c:layout>
      <c:overlay val="0"/>
      <c:spPr>
        <a:noFill/>
        <a:ln w="19632">
          <a:noFill/>
        </a:ln>
      </c:spPr>
      <c:txPr>
        <a:bodyPr/>
        <a:lstStyle/>
        <a:p>
          <a:pPr>
            <a:defRPr sz="9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8CB7-5F9F-4DD4-BF09-22985053AA72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C3A14-AD90-463F-8110-76C7144E8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4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1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27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51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5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40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3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755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0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180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3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7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8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03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24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3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08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52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8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2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84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4897" y="7937"/>
            <a:ext cx="9144000" cy="6869347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053" y="1916832"/>
            <a:ext cx="9100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противоправным деяниям, </a:t>
            </a:r>
            <a:endParaRPr lang="ru-RU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</a:t>
            </a:r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использованием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информационно-коммуникационных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технологий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0" y="6331024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Тюмень,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2026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" y="6616616"/>
            <a:ext cx="9144000" cy="2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8071"/>
            <a:ext cx="9144000" cy="618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противоправным деяниям,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использованием информационно-коммуникационных технологий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5333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776" y="5459290"/>
            <a:ext cx="4895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«Предупрежден – </a:t>
            </a:r>
          </a:p>
          <a:p>
            <a:pPr algn="ctr"/>
            <a:r>
              <a:rPr lang="ru-RU" sz="28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значит вооружён!!!»</a:t>
            </a:r>
            <a:endParaRPr lang="ru-RU" sz="28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3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2547" y="13065443"/>
            <a:ext cx="515236" cy="23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Преступления в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информационно-коммуникационной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сфере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94522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227583" y="836712"/>
            <a:ext cx="8664897" cy="448615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Российской Федерации информационное общество характеризуется широким распространением и доступностью мобильных устройств, а также беспроводных технологий и сетей связи.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Информационно-коммуникационные технологии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стали частью современных управленческих систем практически во всех сферах жизни российского общества. Развитие инструментов финансового рынка, платежных систем, а также в целом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экономических процессов дали толчок к появлению специфических способов расчетов - электронных средств платежа и их использованию юридическими и физическими лицами для безналичных расчетов.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Бесконтрольный оборот электронных средств платежа после их получения от кредитных организаций, создающий условия для их последующего использования в целях совершения незаконных действий, несет общественную опасность.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Учитывая, что в Российской Федерации сформировалось информационное общество, в котором информация и уровень ее применения и доступности кардинальным образом влияют на экономические и социокультурные условия жизни граждан, злоумышленники также перестроились на совершение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преступлений в информационном пространстве.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Преступные посягательства в информационно-коммуникационной сфере с каждым годом занимают все более заметное место в структуре всех зарегистрированных преступлений в стране. Противоправные деяния, связанные с неправомерным доступом к компьютерной информации, как правило, сопровождаются утечками конфиденциальных сведений.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противоправном применении информационно-коммуникационных технологий особую активность проявляют организованные преступные группы. Они используют вредоносное программное обеспечение,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фишинговые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сайты, специальную технику, электронные платформы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колл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-центры для совершения массовых мошеннических звонков.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Анализ совершенных противоправных деяний показывает, что все более широкое распространение получают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хищения кредитных денежных средств, полученных как самими потерпевшими под непосредственным влиянием злоумышленников, так и в результате доступа преступников к системам дистанционного банковского обслуживания или регистрации на сайтах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микрофинансовых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организаций под учетными записями граждан.</a:t>
            </a:r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73216"/>
            <a:ext cx="2028806" cy="12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411849"/>
            <a:ext cx="2304256" cy="12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216" y="5411849"/>
            <a:ext cx="1880345" cy="129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Концепция государственной системы противодействия противоправным деяниям, совершаемым с использованием информационно-коммуникационных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84248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564891" y="908720"/>
            <a:ext cx="8039557" cy="416075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449580" algn="just">
              <a:spcAft>
                <a:spcPts val="0"/>
              </a:spcAft>
            </a:pPr>
            <a:r>
              <a:rPr lang="ru-RU" sz="2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Распоряжением Правительства Российской Федерации от 30.12.2024 № 4154-р утверждена </a:t>
            </a:r>
            <a:r>
              <a:rPr lang="ru-RU" sz="2000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Концепция </a:t>
            </a:r>
            <a:r>
              <a:rPr lang="ru-RU" sz="20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государственной системы противодействия противоправным деяниям, совершаемым с использованием информационно-коммуникационных </a:t>
            </a:r>
            <a:r>
              <a:rPr lang="ru-RU" sz="2000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технологий. </a:t>
            </a:r>
            <a:endParaRPr lang="ru-RU" sz="2000" b="1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Одной из целей государственной системы является сбор, обработка, анализ и обмен информацией в сфере противодействия противоправным деяниям, а также обеспечение на системной основе максимально широкого информирования населения о новых приемах совершения противоправных деяний и способах противодействия им, развитие цифровой грамотности населения, правосознания граждан и их ответственного отношения к использованию информационно-коммуникационных технологий.</a:t>
            </a:r>
          </a:p>
        </p:txBody>
      </p:sp>
      <p:pic>
        <p:nvPicPr>
          <p:cNvPr id="8200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92" y="5157192"/>
            <a:ext cx="1446264" cy="145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141482"/>
            <a:ext cx="1512168" cy="1472841"/>
          </a:xfrm>
          <a:prstGeom prst="rect">
            <a:avLst/>
          </a:prstGeom>
        </p:spPr>
      </p:pic>
      <p:pic>
        <p:nvPicPr>
          <p:cNvPr id="8204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92" y="5643422"/>
            <a:ext cx="2176836" cy="62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4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50" y="1140932"/>
            <a:ext cx="1290654" cy="119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08917"/>
            <a:ext cx="1366646" cy="126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07.08.2026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12775" y="2386866"/>
            <a:ext cx="8064896" cy="42083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Мошенники начали распространять приложение с картами АЗС для кражи данных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Дистанционные мошенники распространяют в интернете поддельное приложение с расположением автозаправочных станций, с помощью которого получают удаленный доступ к устройствам россиян. Об этом говорится в материалах МВД РФ, с которыми 1 августа ознакомилось ТАСС.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После загрузки такого приложения на мобильное устройство устанавливается вредоносное программное обеспечение. Оно позволяет злоумышленникам дистанционно управлять гаджетом, получать доступ к персональным данным и похищать денежные средства.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МВД уточнили, что найти фальшивое приложение можно через поисковые системы. Пользователи, скачавшие его, рискуют передать мошенникам доступ к информации, хранящейся на устройстве.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связи с распространением новой схемы в ведомстве призвали устанавливать приложения только из официальных интернет-магазинов и не использовать непроверенные источники загрузки.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27642" y="-2630220"/>
            <a:ext cx="1094050" cy="8000057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iz.ru/2142152/2026-08-01/moshenniki-nachali-rasprostraniat-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prilozhenie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-s-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kartami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azs-dlia-krazhi-dannykh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9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07.08.2026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5599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89025" y="2636911"/>
            <a:ext cx="7991673" cy="396303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МВД предупредило о рисках при использовании бесплатных сетей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Бесплатные сети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в общественных местах могут использоваться злоумышленниками для хищения персональных данных и получения доступа к аккаунтам пользователей. Об этом 1 августа сообщили в пресс-службе МВД России.</a:t>
            </a:r>
          </a:p>
          <a:p>
            <a:pPr indent="35560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«Бесплатные сети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в кафе, торговых центрах, аэропортах, гостиницах и других общественных местах представляют повышенный интерес для злоумышленников, поскольку позволяют перехватывать передаваемые данные, получать доступ к учетным записям, распространять вредоносное программное обеспечение и похищать персональную информацию», — приводит заявление ведомства «РИА Новости».</a:t>
            </a:r>
          </a:p>
          <a:p>
            <a:pPr indent="35560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МВД отметили, что преступники могут создавать поддельные сети с названиями, похожими на официальные точки доступа заведений, например,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Wi-Fi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 или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Airport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WiFi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». При подключении к такой сети интернет-трафик пользователя проходит через оборудование мошенников — это позволяет им анализировать передаваемую информацию.</a:t>
            </a:r>
          </a:p>
          <a:p>
            <a:pPr indent="35560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Кроме того, опасными могут быть и страницы авторизации в публичных сетях. По данным ведомства, злоумышленники создают сайты, внешне похожие на официальные порталы подключения, где пользователей просят указать номер телефона, адрес электронной почты или данные банковской карты. С этими данными мошенники могут получить доступ к аккаунтам в мессенджерах и банковских приложениях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140560" y="-2907093"/>
            <a:ext cx="936104" cy="8279704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iz.ru/2142228/mvd-predupredilo-ob-opasnosti-besplatnykh-             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setei-wi-fi-izi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39786"/>
            <a:ext cx="1358552" cy="134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19" y="1213302"/>
            <a:ext cx="1309079" cy="128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07.08.2026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36267" y="2492896"/>
            <a:ext cx="8422042" cy="408690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МВД призвало россиян не указывать адреса проживания и работы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соцсетях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Россиянам не следует публиковать в социальных сетях адреса проживания, учебы и работы, а также сведения о семье и близких. Это следует из материалов МВД, которые 3 августа приводит «РИА Новости».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Так, в ведомстве призывают граждан не указывать подробную личную информацию в профилях и воздержаться от публикации излишних данных. Данная мера необходима для защиты от вербовщиков, которые выстраивают портрет потенциальной жертвы, используя информацию из открытых источников, пояснили в министерстве.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Сотрудники полиции также рекомендовали россиянам не делиться своими взглядами в чатах и игнорировать вопросы личного характера от незнакомцев.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Правоохранители советуют всегда проверять, кто владеет профилем собеседника, а также уточнять дату и место регистрации аккаунта. В МВД призывают не отвечать на сообщения от неизвестных пользователей, активно использовать функцию «черный список» и уведомлять модераторов социальных сетей о любой подозрительной активности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103949" y="-2707025"/>
            <a:ext cx="936103" cy="8064889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iz.ru/2142752/mvd-prizvalo-rossiian-ne-ukazyvat-adresa-         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prozhivaniia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-i-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raboty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-v-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sotcsetiakh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izi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1171757"/>
            <a:ext cx="1254085" cy="121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89" y="1164563"/>
            <a:ext cx="1254084" cy="121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07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92" y="1095943"/>
            <a:ext cx="1692564" cy="135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5580" r="8764" b="5139"/>
          <a:stretch/>
        </p:blipFill>
        <p:spPr bwMode="auto">
          <a:xfrm>
            <a:off x="7534173" y="1154162"/>
            <a:ext cx="1224136" cy="123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07.08.2026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36267" y="2492896"/>
            <a:ext cx="8422042" cy="408690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В Госдуме предупредили о новых схемах мошенничества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Мошенники всё чаще не звонят первыми, а делают так, чтобы человек сам вышел на них через объявление в интернете. Об этом 4 августа предупредил вице-спикер Госдумы Борис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Чернышов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«Многие уже знают, что не нужно сообщать коды из СМС, данные банковской карты или переводить деньги незнакомцам. Но мошенники тоже меняют свои схемы. Все чаще они не звонят первыми, а делают так, чтобы человек сам вышел на них через обычное объявление в интернете», — сообщил политик в беседе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Lenta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По словам депутата, в последнее время люди стали с большей настороженностью воспринимать незнакомые звонки, однако злоумышленники адаптируют свои схемы. Когда гражданин самостоятельно ищет вакансию, жилье или услуги, он внутренне готов к добросовестной сделке, поэтому уровень доверия к контрагенту изначально выше. Мошеннические публикации сегодня практически не вызывают подозрений: аферисты охотно отвечают на вопросы, направляют фотографии, уточняют детали и могут поддерживать диалог на протяжении нескольких дней.</a:t>
            </a:r>
          </a:p>
          <a:p>
            <a:pPr indent="355600" algn="just"/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Чернышов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добавил, что после длительного общения соискателю могут предложить оформить банковскую карту, получить перевод, зарегистрировать аккаунт или выполнить «тестовое поручение» с денежными средствами. При съеме квартиры внезапно требуют срочно перевести аванс, а при покупке товара направляют ссылку для оплаты.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Парламентарий подчеркнул, что честный продавец не станет торопить клиента с решением. Если собеседник настаивает на переходе в другой мессенджер, присылает ссылки, просит оформить что-либо на свое имя или совершить финансовую операцию, общение следует незамедлительно прервать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64358" y="-2746615"/>
            <a:ext cx="936103" cy="814407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iz.ru/2143511/v-gosdume-predupredili-o-novykh-skhemakh-moshennichestva-izi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4000" cy="764704"/>
          </a:xfrm>
        </p:spPr>
        <p:txBody>
          <a:bodyPr>
            <a:no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противоправным деяниям, </a:t>
            </a:r>
            <a:b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с использованием информационно-коммуникационных 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716112"/>
              </p:ext>
            </p:extLst>
          </p:nvPr>
        </p:nvGraphicFramePr>
        <p:xfrm>
          <a:off x="-2700808" y="1916832"/>
          <a:ext cx="765708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748464" y="6453336"/>
            <a:ext cx="46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9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131540"/>
            <a:ext cx="7560839" cy="517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17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4000" cy="764704"/>
          </a:xfrm>
        </p:spPr>
        <p:txBody>
          <a:bodyPr>
            <a:no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противоправным деяниям, </a:t>
            </a:r>
            <a:b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с использованием информационно-коммуникационных 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Объект 4"/>
          <p:cNvGraphicFramePr>
            <a:graphicFrameLocks noChangeAspect="1"/>
          </p:cNvGraphicFramePr>
          <p:nvPr>
            <p:extLst/>
          </p:nvPr>
        </p:nvGraphicFramePr>
        <p:xfrm>
          <a:off x="-2700808" y="1916832"/>
          <a:ext cx="765708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788766" y="6453336"/>
            <a:ext cx="46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114" y="1340768"/>
            <a:ext cx="6775278" cy="45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9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ГТ">
      <a:dk1>
        <a:srgbClr val="1B3D57"/>
      </a:dk1>
      <a:lt1>
        <a:sysClr val="window" lastClr="FFFFFF"/>
      </a:lt1>
      <a:dk2>
        <a:srgbClr val="244473"/>
      </a:dk2>
      <a:lt2>
        <a:srgbClr val="FFFFFF"/>
      </a:lt2>
      <a:accent1>
        <a:srgbClr val="4F81BD"/>
      </a:accent1>
      <a:accent2>
        <a:srgbClr val="A23059"/>
      </a:accent2>
      <a:accent3>
        <a:srgbClr val="466858"/>
      </a:accent3>
      <a:accent4>
        <a:srgbClr val="5E323E"/>
      </a:accent4>
      <a:accent5>
        <a:srgbClr val="C5E5E9"/>
      </a:accent5>
      <a:accent6>
        <a:srgbClr val="E0B633"/>
      </a:accent6>
      <a:hlink>
        <a:srgbClr val="EDA8C4"/>
      </a:hlink>
      <a:folHlink>
        <a:srgbClr val="7A7A6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32780</TotalTime>
  <Words>896</Words>
  <Application>Microsoft Office PowerPoint</Application>
  <PresentationFormat>Экран (4:3)</PresentationFormat>
  <Paragraphs>75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Cyr</vt:lpstr>
      <vt:lpstr>Calibri</vt:lpstr>
      <vt:lpstr>Times New Roman</vt:lpstr>
      <vt:lpstr>Тема Office</vt:lpstr>
      <vt:lpstr>Презентация PowerPoint</vt:lpstr>
      <vt:lpstr>Обзор материалов по противоправным деяниям,  совершаемым с использованием информационно-коммуникационных технологий</vt:lpstr>
      <vt:lpstr>Преступления в информационно-коммуникационной сфере</vt:lpstr>
      <vt:lpstr>Концепция государственной системы противодействия противоправным деяниям, совершаемым с использованием информационно-коммуникационных технологий</vt:lpstr>
      <vt:lpstr>ОБЗОР МАТЕРИАЛОВ ИЗ СМИ, МЕССЕНДЖЕРОВ                                                                                                                                      на 07.08.2026</vt:lpstr>
      <vt:lpstr>ОБЗОР МАТЕРИАЛОВ ИЗ СМИ, МЕССЕНДЖЕРОВ                                                                                                                                      на 07.08.2026</vt:lpstr>
      <vt:lpstr>ОБЗОР МАТЕРИАЛОВ ИЗ СМИ, МЕССЕНДЖЕРОВ                                                                                                                                      на 07.08.2026</vt:lpstr>
      <vt:lpstr>ОБЗОР МАТЕРИАЛОВ ИЗ СМИ, МЕССЕНДЖЕРОВ                                                                                                                                      на 07.08.2026</vt:lpstr>
      <vt:lpstr>Обзор материалов по противоправным деяниям,  совершаемым с использованием информационно-коммуникационных технологий</vt:lpstr>
      <vt:lpstr>Обзор материалов по противоправным деяниям,  совершаемым с использованием информационно-коммуникационных технологий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Крылова Евгения Игоревна</dc:creator>
  <cp:lastModifiedBy>PC124</cp:lastModifiedBy>
  <cp:revision>552</cp:revision>
  <cp:lastPrinted>2024-10-22T08:53:48Z</cp:lastPrinted>
  <dcterms:created xsi:type="dcterms:W3CDTF">2023-11-17T09:42:06Z</dcterms:created>
  <dcterms:modified xsi:type="dcterms:W3CDTF">2026-09-23T04:33:57Z</dcterms:modified>
</cp:coreProperties>
</file>